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0" r:id="rId3"/>
    <p:sldId id="259" r:id="rId4"/>
    <p:sldId id="261" r:id="rId5"/>
    <p:sldId id="257" r:id="rId6"/>
    <p:sldId id="262" r:id="rId7"/>
    <p:sldId id="258" r:id="rId8"/>
    <p:sldId id="263" r:id="rId9"/>
    <p:sldId id="275" r:id="rId10"/>
    <p:sldId id="276" r:id="rId11"/>
    <p:sldId id="264" r:id="rId12"/>
    <p:sldId id="265" r:id="rId13"/>
    <p:sldId id="277" r:id="rId14"/>
    <p:sldId id="278" r:id="rId15"/>
    <p:sldId id="279" r:id="rId16"/>
    <p:sldId id="280" r:id="rId17"/>
    <p:sldId id="269" r:id="rId18"/>
    <p:sldId id="270" r:id="rId19"/>
    <p:sldId id="271" r:id="rId20"/>
    <p:sldId id="272" r:id="rId21"/>
    <p:sldId id="274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0" autoAdjust="0"/>
  </p:normalViewPr>
  <p:slideViewPr>
    <p:cSldViewPr>
      <p:cViewPr>
        <p:scale>
          <a:sx n="50" d="100"/>
          <a:sy n="50" d="100"/>
        </p:scale>
        <p:origin x="-1002" y="-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6E012-6ED6-47C3-852C-9B393EAB72EC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101C3-6173-4B65-A6AB-A83559882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908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 smtClean="0"/>
              <a:t>1. PISAHKAN HASIL DAN PEMBAHASAN</a:t>
            </a:r>
          </a:p>
          <a:p>
            <a:r>
              <a:rPr lang="en-US" sz="1100" dirty="0" smtClean="0"/>
              <a:t>2. TAMBAHKAN</a:t>
            </a:r>
            <a:r>
              <a:rPr lang="en-US" sz="1100" baseline="0" dirty="0" smtClean="0"/>
              <a:t> ANALISIS UNIVARIAT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101C3-6173-4B65-A6AB-A83559882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5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LENGKAPI</a:t>
            </a:r>
            <a:r>
              <a:rPr lang="en-US" baseline="0" dirty="0" smtClean="0"/>
              <a:t> ULANG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101C3-6173-4B65-A6AB-A8355988269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29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FA5049-F2F0-4CF3-B893-39343A6E1006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B3F79B-B51B-4496-9B8D-B0DB20467B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TELAAH JURNAL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7150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Paritas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Kejadian</a:t>
            </a:r>
            <a:r>
              <a:rPr lang="en-US" b="1" dirty="0"/>
              <a:t> </a:t>
            </a:r>
            <a:r>
              <a:rPr lang="en-US" b="1" dirty="0" err="1"/>
              <a:t>Persalinan</a:t>
            </a:r>
            <a:r>
              <a:rPr lang="en-US" b="1" dirty="0"/>
              <a:t> </a:t>
            </a:r>
            <a:r>
              <a:rPr lang="en-US" b="1" dirty="0" smtClean="0"/>
              <a:t>Preterm</a:t>
            </a:r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r>
              <a:rPr lang="en-US" dirty="0" err="1"/>
              <a:t>R</a:t>
            </a:r>
            <a:r>
              <a:rPr lang="en-US" dirty="0" err="1" smtClean="0"/>
              <a:t>esponden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paritas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52 (67,5%)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paritas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46 </a:t>
            </a:r>
            <a:r>
              <a:rPr lang="en-US" dirty="0" smtClean="0"/>
              <a:t>(</a:t>
            </a:r>
            <a:r>
              <a:rPr lang="en-US" dirty="0"/>
              <a:t>59,7%).</a:t>
            </a:r>
            <a:endParaRPr lang="en-US" dirty="0" smtClean="0"/>
          </a:p>
          <a:p>
            <a:pPr marL="68580" indent="0" algn="just">
              <a:buNone/>
            </a:pP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01000" cy="2393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9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7150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Pekerjaan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Kejadian</a:t>
            </a:r>
            <a:r>
              <a:rPr lang="en-US" b="1" dirty="0"/>
              <a:t> </a:t>
            </a:r>
            <a:r>
              <a:rPr lang="en-US" b="1" dirty="0" err="1"/>
              <a:t>Persalinan</a:t>
            </a:r>
            <a:r>
              <a:rPr lang="en-US" b="1" dirty="0"/>
              <a:t> </a:t>
            </a:r>
            <a:r>
              <a:rPr lang="en-US" b="1" dirty="0" smtClean="0"/>
              <a:t>Preterm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dirty="0" smtClean="0"/>
          </a:p>
          <a:p>
            <a:pPr marL="68580" indent="0" algn="just">
              <a:buNone/>
            </a:pPr>
            <a:endParaRPr lang="en-US" dirty="0" smtClean="0"/>
          </a:p>
          <a:p>
            <a:pPr marL="68580" indent="0" algn="just">
              <a:buNone/>
            </a:pPr>
            <a:r>
              <a:rPr lang="en-US" dirty="0" err="1" smtClean="0"/>
              <a:t>Responden</a:t>
            </a:r>
            <a:r>
              <a:rPr lang="en-US" dirty="0" smtClean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55 (71,4%)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45 </a:t>
            </a:r>
            <a:r>
              <a:rPr lang="en-US" dirty="0" smtClean="0"/>
              <a:t>(</a:t>
            </a:r>
            <a:r>
              <a:rPr lang="en-US" dirty="0"/>
              <a:t>58,4%).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48" y="1752600"/>
            <a:ext cx="8567596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4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638800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Riwayat</a:t>
            </a:r>
            <a:r>
              <a:rPr lang="en-US" b="1" dirty="0"/>
              <a:t> </a:t>
            </a:r>
            <a:r>
              <a:rPr lang="en-US" b="1" dirty="0" err="1"/>
              <a:t>Persalinan</a:t>
            </a:r>
            <a:r>
              <a:rPr lang="en-US" b="1" dirty="0"/>
              <a:t> Preterm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Kejadian</a:t>
            </a:r>
            <a:r>
              <a:rPr lang="en-US" b="1" dirty="0"/>
              <a:t> </a:t>
            </a:r>
            <a:r>
              <a:rPr lang="en-US" b="1" dirty="0" err="1"/>
              <a:t>Persalinan</a:t>
            </a:r>
            <a:r>
              <a:rPr lang="en-US" b="1" dirty="0"/>
              <a:t> Preterm </a:t>
            </a: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dirty="0" smtClean="0"/>
          </a:p>
          <a:p>
            <a:pPr marL="68580" indent="0" algn="just">
              <a:buNone/>
            </a:pPr>
            <a:r>
              <a:rPr lang="en-US" dirty="0" err="1" smtClean="0"/>
              <a:t>Responden</a:t>
            </a:r>
            <a:r>
              <a:rPr lang="en-US" dirty="0" smtClean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/>
              <a:t>preterm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63 </a:t>
            </a:r>
            <a:r>
              <a:rPr lang="en-US" dirty="0" smtClean="0"/>
              <a:t>(</a:t>
            </a:r>
            <a:r>
              <a:rPr lang="en-US" dirty="0"/>
              <a:t>81,8%)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/>
              <a:t>preterm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/>
              <a:t>preterm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39 </a:t>
            </a:r>
            <a:r>
              <a:rPr lang="en-US" dirty="0" smtClean="0"/>
              <a:t>(</a:t>
            </a:r>
            <a:r>
              <a:rPr lang="en-US" dirty="0"/>
              <a:t>50,6%).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841754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7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53400" cy="5791200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b="1" dirty="0" err="1"/>
              <a:t>Hubungan</a:t>
            </a:r>
            <a:r>
              <a:rPr lang="en-US" b="1" dirty="0"/>
              <a:t> Status </a:t>
            </a:r>
            <a:r>
              <a:rPr lang="en-US" b="1" dirty="0" err="1"/>
              <a:t>Gizi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Kejadian</a:t>
            </a:r>
            <a:r>
              <a:rPr lang="en-US" b="1" dirty="0"/>
              <a:t> </a:t>
            </a:r>
            <a:r>
              <a:rPr lang="en-US" b="1" dirty="0" err="1"/>
              <a:t>Persalinan</a:t>
            </a:r>
            <a:r>
              <a:rPr lang="en-US" b="1" dirty="0"/>
              <a:t> Preterm </a:t>
            </a: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endParaRPr lang="en-US" b="1" dirty="0" smtClean="0"/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r>
              <a:rPr lang="en-US" sz="2000" dirty="0" err="1" smtClean="0"/>
              <a:t>Responden</a:t>
            </a:r>
            <a:r>
              <a:rPr lang="en-US" sz="2000" dirty="0" smtClean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persalinan</a:t>
            </a:r>
            <a:r>
              <a:rPr lang="en-US" sz="2000" dirty="0"/>
              <a:t> preterm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mempunyai</a:t>
            </a:r>
            <a:r>
              <a:rPr lang="en-US" sz="2000" dirty="0"/>
              <a:t> status </a:t>
            </a:r>
            <a:r>
              <a:rPr lang="en-US" sz="2000" dirty="0" err="1"/>
              <a:t>gizi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 </a:t>
            </a:r>
            <a:r>
              <a:rPr lang="en-US" sz="2000" dirty="0" err="1" smtClean="0"/>
              <a:t>berisiko</a:t>
            </a:r>
            <a:r>
              <a:rPr lang="en-US" sz="2000" dirty="0" smtClean="0"/>
              <a:t> </a:t>
            </a:r>
            <a:r>
              <a:rPr lang="en-US" sz="2000" dirty="0" err="1"/>
              <a:t>yaitu</a:t>
            </a:r>
            <a:r>
              <a:rPr lang="en-US" sz="2000" dirty="0"/>
              <a:t> 63 (81,8%)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responden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persalinan</a:t>
            </a:r>
            <a:r>
              <a:rPr lang="en-US" sz="2000" dirty="0"/>
              <a:t> preterm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/>
              <a:t>status </a:t>
            </a:r>
            <a:r>
              <a:rPr lang="en-US" sz="2000" dirty="0" err="1"/>
              <a:t>gizi</a:t>
            </a:r>
            <a:r>
              <a:rPr lang="en-US" sz="2000" dirty="0"/>
              <a:t> </a:t>
            </a:r>
            <a:r>
              <a:rPr lang="en-US" sz="2000" dirty="0" err="1"/>
              <a:t>berisiko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39 </a:t>
            </a:r>
            <a:r>
              <a:rPr lang="en-US" sz="2000" dirty="0" smtClean="0"/>
              <a:t>(</a:t>
            </a:r>
            <a:r>
              <a:rPr lang="en-US" sz="2000" dirty="0"/>
              <a:t>50,6%).</a:t>
            </a:r>
            <a:endParaRPr lang="en-US" sz="2000" dirty="0" smtClean="0"/>
          </a:p>
          <a:p>
            <a:pPr marL="68580" indent="0" algn="just">
              <a:buNone/>
            </a:pP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8" y="1676400"/>
            <a:ext cx="866410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30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28656" y="228600"/>
            <a:ext cx="7024744" cy="9906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multivariat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4343400"/>
            <a:ext cx="8153400" cy="2133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 </a:t>
            </a:r>
            <a:r>
              <a:rPr lang="en-US" dirty="0"/>
              <a:t>p-value  0,011, </a:t>
            </a:r>
            <a:r>
              <a:rPr lang="en-US" dirty="0" err="1"/>
              <a:t>nilai</a:t>
            </a:r>
            <a:r>
              <a:rPr lang="en-US" dirty="0"/>
              <a:t> Exp.(B) </a:t>
            </a:r>
            <a:r>
              <a:rPr lang="en-US" dirty="0" smtClean="0"/>
              <a:t>2,732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2,7 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/>
              <a:t>Paritas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 p-value  0,016,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Exp</a:t>
            </a:r>
            <a:r>
              <a:rPr lang="en-US" dirty="0"/>
              <a:t>.(B) 2,550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paritas</a:t>
            </a:r>
            <a:r>
              <a:rPr lang="en-US" dirty="0"/>
              <a:t> yang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/>
              <a:t>2,5 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/>
              <a:t>paritas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81100"/>
            <a:ext cx="8582359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390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p-value 0,000,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smtClean="0"/>
              <a:t>Exp</a:t>
            </a:r>
            <a:r>
              <a:rPr lang="en-US" dirty="0"/>
              <a:t>.(B) 4,151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4,1 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 smtClean="0"/>
              <a:t>berisiko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mempunyai</a:t>
            </a:r>
            <a:r>
              <a:rPr lang="en-US" dirty="0" smtClean="0"/>
              <a:t>  </a:t>
            </a:r>
            <a:r>
              <a:rPr lang="en-US" dirty="0"/>
              <a:t>p-value  0,006, </a:t>
            </a:r>
            <a:r>
              <a:rPr lang="en-US" dirty="0" err="1"/>
              <a:t>nilai</a:t>
            </a:r>
            <a:r>
              <a:rPr lang="en-US" dirty="0"/>
              <a:t> Exp.(B) </a:t>
            </a:r>
            <a:r>
              <a:rPr lang="en-US" dirty="0" smtClean="0"/>
              <a:t>3,206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yang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3,2 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berisiko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Status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  </a:t>
            </a:r>
            <a:r>
              <a:rPr lang="en-US" dirty="0" smtClean="0"/>
              <a:t>p-value  </a:t>
            </a:r>
            <a:r>
              <a:rPr lang="en-US" dirty="0"/>
              <a:t>0,048, </a:t>
            </a:r>
            <a:r>
              <a:rPr lang="en-US" dirty="0" err="1"/>
              <a:t>nilai</a:t>
            </a:r>
            <a:r>
              <a:rPr lang="en-US" dirty="0"/>
              <a:t> Exp.(B) 2,154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smtClean="0"/>
              <a:t>status </a:t>
            </a:r>
            <a:r>
              <a:rPr lang="en-US" dirty="0" err="1"/>
              <a:t>gizi</a:t>
            </a:r>
            <a:r>
              <a:rPr lang="en-US" dirty="0"/>
              <a:t> yang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smtClean="0"/>
              <a:t>2,1 </a:t>
            </a:r>
            <a:r>
              <a:rPr lang="en-US" dirty="0"/>
              <a:t>kali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smtClean="0"/>
              <a:t>preterm </a:t>
            </a:r>
            <a:r>
              <a:rPr lang="en-US" dirty="0" err="1"/>
              <a:t>dibandingkan</a:t>
            </a:r>
            <a:r>
              <a:rPr lang="en-US" dirty="0"/>
              <a:t> status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/>
              <a:t>yang </a:t>
            </a:r>
            <a:r>
              <a:rPr lang="en-US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berisiko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9400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6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UMUR</a:t>
            </a:r>
          </a:p>
          <a:p>
            <a:pPr marL="334963" indent="0" algn="just">
              <a:buNone/>
            </a:pP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berisiko</a:t>
            </a:r>
            <a:r>
              <a:rPr lang="en-US" dirty="0"/>
              <a:t>.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20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35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 smtClean="0"/>
              <a:t>kehamilan</a:t>
            </a:r>
            <a:r>
              <a:rPr lang="en-US" dirty="0"/>
              <a:t>. </a:t>
            </a:r>
            <a:r>
              <a:rPr lang="en-US" dirty="0" smtClean="0"/>
              <a:t>(OR 2,7)</a:t>
            </a:r>
            <a:endParaRPr lang="en-US" dirty="0"/>
          </a:p>
          <a:p>
            <a:pPr indent="-342900" algn="just"/>
            <a:r>
              <a:rPr lang="en-US" dirty="0" smtClean="0"/>
              <a:t>PARITAS </a:t>
            </a:r>
          </a:p>
          <a:p>
            <a:pPr indent="0" algn="just">
              <a:buNone/>
            </a:pP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paritas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/>
              <a:t>reproduksinya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,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/>
              <a:t>sebabnya</a:t>
            </a:r>
            <a:r>
              <a:rPr lang="en-US" dirty="0"/>
              <a:t>,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keguguran</a:t>
            </a:r>
            <a:r>
              <a:rPr lang="en-US" dirty="0"/>
              <a:t>,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/>
              <a:t>janin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meningkat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smtClean="0"/>
              <a:t>preterm (OR 2,5)</a:t>
            </a:r>
          </a:p>
          <a:p>
            <a:pPr marL="400050" indent="-342900" algn="just"/>
            <a:r>
              <a:rPr lang="en-US" dirty="0" smtClean="0"/>
              <a:t>PEKERJAAN</a:t>
            </a:r>
          </a:p>
          <a:p>
            <a:pPr indent="0" algn="just">
              <a:buNone/>
            </a:pP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ANC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kesibukannya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kehamilan</a:t>
            </a:r>
            <a:r>
              <a:rPr lang="en-US" dirty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 preterm</a:t>
            </a:r>
            <a:r>
              <a:rPr lang="en-US" dirty="0" smtClean="0"/>
              <a:t>. (OR 4,1)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40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RIWAYAT PERSALINAN PRE TERM</a:t>
            </a:r>
          </a:p>
          <a:p>
            <a:pPr marL="334963" indent="0" algn="just">
              <a:buNone/>
            </a:pP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preterm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bersalin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normal,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preterm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beikutnya</a:t>
            </a:r>
            <a:r>
              <a:rPr lang="en-US" dirty="0" smtClean="0"/>
              <a:t>, </a:t>
            </a:r>
            <a:r>
              <a:rPr lang="en-US" dirty="0" err="1" smtClean="0"/>
              <a:t>penyebabnya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 – 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trauma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preterm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presalinan</a:t>
            </a:r>
            <a:r>
              <a:rPr lang="en-US" dirty="0" smtClean="0"/>
              <a:t> preterm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. (OR 3,2)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STATUS GIZI</a:t>
            </a:r>
          </a:p>
          <a:p>
            <a:pPr marL="392113" indent="0" algn="just">
              <a:buNone/>
            </a:pP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/>
              <a:t>gizi</a:t>
            </a:r>
            <a:r>
              <a:rPr lang="en-US" dirty="0"/>
              <a:t>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/>
              <a:t>persalinan</a:t>
            </a:r>
            <a:r>
              <a:rPr lang="en-US" dirty="0"/>
              <a:t> preterm. </a:t>
            </a:r>
            <a:r>
              <a:rPr lang="en-US" dirty="0" smtClean="0"/>
              <a:t>(OR 2,1)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7924800" cy="3962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/>
              <a:t>Paparan</a:t>
            </a:r>
            <a:r>
              <a:rPr lang="en-US" sz="4800" b="1" dirty="0"/>
              <a:t> </a:t>
            </a:r>
            <a:r>
              <a:rPr lang="en-US" sz="4800" b="1" dirty="0" err="1"/>
              <a:t>Asap</a:t>
            </a:r>
            <a:r>
              <a:rPr lang="en-US" sz="4800" b="1" dirty="0"/>
              <a:t> </a:t>
            </a:r>
            <a:r>
              <a:rPr lang="en-US" sz="4800" b="1" dirty="0" err="1"/>
              <a:t>Rokok</a:t>
            </a:r>
            <a:r>
              <a:rPr lang="en-US" sz="4800" b="1" dirty="0"/>
              <a:t> </a:t>
            </a:r>
            <a:r>
              <a:rPr lang="en-US" sz="4800" b="1" dirty="0" err="1"/>
              <a:t>dalam</a:t>
            </a:r>
            <a:r>
              <a:rPr lang="en-US" sz="4800" b="1" dirty="0"/>
              <a:t> </a:t>
            </a:r>
            <a:r>
              <a:rPr lang="en-US" sz="4800" b="1" dirty="0" err="1"/>
              <a:t>Rumah</a:t>
            </a:r>
            <a:r>
              <a:rPr lang="en-US" sz="4800" b="1" dirty="0"/>
              <a:t> </a:t>
            </a:r>
            <a:r>
              <a:rPr lang="en-US" sz="4800" b="1" dirty="0" err="1"/>
              <a:t>Terhadap</a:t>
            </a:r>
            <a:r>
              <a:rPr lang="en-US" sz="4800" b="1" dirty="0"/>
              <a:t> </a:t>
            </a:r>
            <a:r>
              <a:rPr lang="en-US" sz="4800" b="1" dirty="0" err="1"/>
              <a:t>Risiko</a:t>
            </a:r>
            <a:r>
              <a:rPr lang="en-US" sz="4800" b="1" dirty="0"/>
              <a:t> </a:t>
            </a:r>
            <a:r>
              <a:rPr lang="en-US" sz="4800" b="1" dirty="0" err="1" smtClean="0"/>
              <a:t>Peningkatan</a:t>
            </a:r>
            <a:r>
              <a:rPr lang="en-US" sz="4800" b="1" dirty="0" smtClean="0"/>
              <a:t> </a:t>
            </a:r>
            <a:r>
              <a:rPr lang="en-US" sz="4800" b="1" dirty="0" err="1"/>
              <a:t>Kelahiran</a:t>
            </a:r>
            <a:r>
              <a:rPr lang="en-US" sz="4800" b="1" dirty="0"/>
              <a:t> </a:t>
            </a:r>
            <a:r>
              <a:rPr lang="en-US" sz="4800" b="1" dirty="0" err="1"/>
              <a:t>Bayi</a:t>
            </a:r>
            <a:r>
              <a:rPr lang="en-US" sz="4800" b="1" dirty="0"/>
              <a:t> </a:t>
            </a:r>
            <a:r>
              <a:rPr lang="en-US" sz="4800" b="1" dirty="0" err="1"/>
              <a:t>Prematur</a:t>
            </a:r>
            <a:r>
              <a:rPr lang="en-US" sz="4800" b="1" dirty="0"/>
              <a:t> di Kota Denpasar</a:t>
            </a:r>
          </a:p>
        </p:txBody>
      </p:sp>
    </p:spTree>
    <p:extLst>
      <p:ext uri="{BB962C8B-B14F-4D97-AF65-F5344CB8AC3E}">
        <p14:creationId xmlns:p14="http://schemas.microsoft.com/office/powerpoint/2010/main" val="399256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52600"/>
            <a:ext cx="7253344" cy="3276600"/>
          </a:xfrm>
        </p:spPr>
        <p:txBody>
          <a:bodyPr>
            <a:noAutofit/>
          </a:bodyPr>
          <a:lstStyle/>
          <a:p>
            <a:pPr algn="ctr"/>
            <a:r>
              <a:rPr lang="sv-SE" b="1" dirty="0" smtClean="0"/>
              <a:t/>
            </a:r>
            <a:br>
              <a:rPr lang="sv-SE" b="1" dirty="0" smtClean="0"/>
            </a:br>
            <a:r>
              <a:rPr lang="sv-SE" b="1" dirty="0" smtClean="0"/>
              <a:t>FAKTOR-FAKTOR </a:t>
            </a:r>
            <a:r>
              <a:rPr lang="sv-SE" b="1" dirty="0"/>
              <a:t>YANG MEMPENGARUHI PERSALINAN PRETERM </a:t>
            </a:r>
            <a:r>
              <a:rPr lang="sv-SE" b="1" dirty="0" smtClean="0"/>
              <a:t>DI </a:t>
            </a:r>
            <a:r>
              <a:rPr lang="sv-SE" b="1" dirty="0"/>
              <a:t>RSUD Prof. Dr. MARGONO SOEKARJO PURWOKERTO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972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Pendahuluan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848600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Bayi</a:t>
            </a:r>
            <a:r>
              <a:rPr lang="en-US" dirty="0" smtClean="0"/>
              <a:t> 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 </a:t>
            </a:r>
            <a:r>
              <a:rPr lang="en-US" dirty="0"/>
              <a:t>abnormal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proses \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20-38 </a:t>
            </a:r>
            <a:r>
              <a:rPr lang="en-US" dirty="0" err="1" smtClean="0"/>
              <a:t>minggu</a:t>
            </a:r>
            <a:r>
              <a:rPr lang="en-US" dirty="0" smtClean="0"/>
              <a:t>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/>
              <a:t>prematur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internal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 smtClean="0"/>
              <a:t>autoimun</a:t>
            </a:r>
            <a:r>
              <a:rPr lang="en-US" dirty="0"/>
              <a:t>, </a:t>
            </a:r>
            <a:r>
              <a:rPr lang="en-US" dirty="0" err="1"/>
              <a:t>genetik</a:t>
            </a:r>
            <a:r>
              <a:rPr lang="en-US" dirty="0"/>
              <a:t>, </a:t>
            </a:r>
            <a:r>
              <a:rPr lang="en-US" dirty="0" err="1"/>
              <a:t>stres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 smtClean="0"/>
              <a:t>ekonomi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asupan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,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polusi</a:t>
            </a:r>
            <a:r>
              <a:rPr lang="en-US" dirty="0"/>
              <a:t> 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/>
              <a:t>asap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 smtClean="0"/>
              <a:t>.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Data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Sehat</a:t>
            </a:r>
            <a:r>
              <a:rPr lang="en-US" dirty="0"/>
              <a:t> (PHBS) 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92% </a:t>
            </a:r>
            <a:r>
              <a:rPr lang="en-US" dirty="0" err="1" smtClean="0"/>
              <a:t>perokok</a:t>
            </a:r>
            <a:r>
              <a:rPr lang="en-US" dirty="0" smtClean="0"/>
              <a:t> </a:t>
            </a:r>
            <a:r>
              <a:rPr lang="en-US" dirty="0"/>
              <a:t>di Indonesia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 smtClean="0"/>
              <a:t>merokoknya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 smtClean="0"/>
              <a:t>lainnya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 smtClean="0"/>
              <a:t>terpapar</a:t>
            </a:r>
            <a:r>
              <a:rPr lang="en-US" dirty="0" smtClean="0"/>
              <a:t> </a:t>
            </a:r>
            <a:r>
              <a:rPr lang="en-US" dirty="0" err="1"/>
              <a:t>asap</a:t>
            </a:r>
            <a:r>
              <a:rPr lang="en-US" dirty="0"/>
              <a:t> </a:t>
            </a:r>
            <a:r>
              <a:rPr lang="en-US" dirty="0" err="1"/>
              <a:t>rokok</a:t>
            </a:r>
            <a:r>
              <a:rPr lang="en-US" dirty="0"/>
              <a:t> (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perokok</a:t>
            </a:r>
            <a:r>
              <a:rPr lang="en-US" dirty="0"/>
              <a:t> </a:t>
            </a:r>
            <a:r>
              <a:rPr lang="en-US" dirty="0" err="1"/>
              <a:t>pasif</a:t>
            </a:r>
            <a:r>
              <a:rPr lang="en-US" dirty="0"/>
              <a:t>)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berakibat</a:t>
            </a:r>
            <a:r>
              <a:rPr lang="en-US" dirty="0" smtClean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bayi</a:t>
            </a:r>
            <a:r>
              <a:rPr lang="en-US" dirty="0"/>
              <a:t> yang </a:t>
            </a:r>
            <a:r>
              <a:rPr lang="en-US" dirty="0" err="1" smtClean="0"/>
              <a:t>dikandungnya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5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asap</a:t>
            </a:r>
            <a:r>
              <a:rPr lang="en-US" dirty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 di </a:t>
            </a:r>
            <a:r>
              <a:rPr lang="en-US" dirty="0" smtClean="0"/>
              <a:t>Kota </a:t>
            </a:r>
            <a:r>
              <a:rPr lang="en-US" dirty="0"/>
              <a:t>Denpasar.</a:t>
            </a:r>
          </a:p>
        </p:txBody>
      </p:sp>
    </p:spTree>
    <p:extLst>
      <p:ext uri="{BB962C8B-B14F-4D97-AF65-F5344CB8AC3E}">
        <p14:creationId xmlns:p14="http://schemas.microsoft.com/office/powerpoint/2010/main" val="4190046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i="1" dirty="0" smtClean="0"/>
              <a:t>case control</a:t>
            </a:r>
          </a:p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di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puskesmas</a:t>
            </a:r>
            <a:r>
              <a:rPr lang="en-US" dirty="0" smtClean="0"/>
              <a:t> 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di Kota Denpasar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/>
              <a:t>Januari-Desember</a:t>
            </a:r>
            <a:r>
              <a:rPr lang="en-US" dirty="0"/>
              <a:t> 2013. </a:t>
            </a:r>
            <a:endParaRPr lang="en-US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/>
              <a:t>prematur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 smtClean="0"/>
              <a:t>Januari-Desember</a:t>
            </a:r>
            <a:r>
              <a:rPr lang="en-US" dirty="0" smtClean="0"/>
              <a:t> 2013 yang </a:t>
            </a:r>
            <a:r>
              <a:rPr lang="en-US" dirty="0" err="1" smtClean="0"/>
              <a:t>berjumlah</a:t>
            </a:r>
            <a:r>
              <a:rPr lang="en-US" dirty="0" smtClean="0"/>
              <a:t> 88 orang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ampel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 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prematur</a:t>
            </a:r>
            <a:r>
              <a:rPr lang="en-US" dirty="0" smtClean="0"/>
              <a:t> yang </a:t>
            </a:r>
            <a:r>
              <a:rPr lang="en-US" dirty="0" err="1" smtClean="0"/>
              <a:t>berjumlah</a:t>
            </a:r>
            <a:r>
              <a:rPr lang="en-US" dirty="0" smtClean="0"/>
              <a:t> 88 orang</a:t>
            </a:r>
          </a:p>
          <a:p>
            <a:r>
              <a:rPr lang="en-US" dirty="0" smtClean="0"/>
              <a:t>Total </a:t>
            </a:r>
            <a:r>
              <a:rPr lang="en-US" dirty="0" err="1" smtClean="0"/>
              <a:t>sampe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25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0" indent="561975" algn="just">
              <a:buNone/>
            </a:pPr>
            <a:r>
              <a:rPr lang="en-US" dirty="0" err="1" smtClean="0"/>
              <a:t>Kelahiran</a:t>
            </a:r>
            <a:r>
              <a:rPr lang="en-US" dirty="0" smtClean="0"/>
              <a:t> preterm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(60-80%) </a:t>
            </a:r>
            <a:r>
              <a:rPr lang="en-US" dirty="0" err="1" smtClean="0"/>
              <a:t>morbiditas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mortalitas</a:t>
            </a:r>
            <a:r>
              <a:rPr lang="en-US" dirty="0" smtClean="0"/>
              <a:t> neonatal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</a:t>
            </a:r>
            <a:r>
              <a:rPr lang="en-US" dirty="0" err="1" smtClean="0"/>
              <a:t>Persalinan</a:t>
            </a:r>
            <a:r>
              <a:rPr lang="en-US" dirty="0" smtClean="0"/>
              <a:t> preterm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37 </a:t>
            </a:r>
            <a:r>
              <a:rPr lang="en-US" dirty="0" err="1" smtClean="0"/>
              <a:t>minggu</a:t>
            </a:r>
            <a:r>
              <a:rPr lang="en-US" dirty="0" smtClean="0"/>
              <a:t> (</a:t>
            </a:r>
            <a:r>
              <a:rPr lang="en-US" dirty="0" err="1" smtClean="0"/>
              <a:t>antara</a:t>
            </a:r>
            <a:r>
              <a:rPr lang="en-US" dirty="0" smtClean="0"/>
              <a:t> 20-37 </a:t>
            </a:r>
            <a:r>
              <a:rPr lang="en-US" dirty="0" err="1" smtClean="0"/>
              <a:t>minggu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2500 gram. (</a:t>
            </a:r>
            <a:r>
              <a:rPr lang="en-US" dirty="0" err="1" smtClean="0"/>
              <a:t>Kusumawati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r>
              <a:rPr lang="en-US" dirty="0" smtClean="0"/>
              <a:t>, 2011). 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/>
              <a:t>P</a:t>
            </a:r>
            <a:r>
              <a:rPr lang="en-US" dirty="0" err="1" smtClean="0"/>
              <a:t>enyebab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preterm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maternal 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preterm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, </a:t>
            </a:r>
            <a:r>
              <a:rPr lang="en-US" dirty="0" err="1" smtClean="0"/>
              <a:t>paritas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plasenta</a:t>
            </a:r>
            <a:r>
              <a:rPr lang="en-US" dirty="0" smtClean="0"/>
              <a:t> </a:t>
            </a:r>
            <a:r>
              <a:rPr lang="en-US" dirty="0" err="1" smtClean="0"/>
              <a:t>previa</a:t>
            </a:r>
            <a:r>
              <a:rPr lang="en-US" dirty="0" smtClean="0"/>
              <a:t>,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serviks</a:t>
            </a:r>
            <a:r>
              <a:rPr lang="en-US" dirty="0" smtClean="0"/>
              <a:t> (</a:t>
            </a:r>
            <a:r>
              <a:rPr lang="en-US" dirty="0" err="1" smtClean="0"/>
              <a:t>serviks</a:t>
            </a:r>
            <a:r>
              <a:rPr lang="en-US" dirty="0" smtClean="0"/>
              <a:t> </a:t>
            </a:r>
            <a:r>
              <a:rPr lang="en-US" dirty="0" err="1" smtClean="0"/>
              <a:t>inkompetensi</a:t>
            </a:r>
            <a:r>
              <a:rPr lang="en-US" dirty="0" smtClean="0"/>
              <a:t>), </a:t>
            </a:r>
            <a:r>
              <a:rPr lang="en-US" dirty="0" err="1" smtClean="0"/>
              <a:t>malnutrisi</a:t>
            </a:r>
            <a:r>
              <a:rPr lang="en-US" dirty="0" smtClean="0"/>
              <a:t>, </a:t>
            </a:r>
            <a:r>
              <a:rPr lang="en-US" dirty="0" err="1" smtClean="0"/>
              <a:t>hipertensi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trauma.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kembar</a:t>
            </a:r>
            <a:r>
              <a:rPr lang="en-US" dirty="0" smtClean="0"/>
              <a:t> (</a:t>
            </a:r>
            <a:r>
              <a:rPr lang="en-US" dirty="0" err="1" smtClean="0"/>
              <a:t>gemelli</a:t>
            </a:r>
            <a:r>
              <a:rPr lang="en-US" dirty="0" smtClean="0"/>
              <a:t>) 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cacat</a:t>
            </a:r>
            <a:r>
              <a:rPr lang="en-US" dirty="0" smtClean="0"/>
              <a:t> </a:t>
            </a:r>
            <a:r>
              <a:rPr lang="en-US" dirty="0" err="1" smtClean="0"/>
              <a:t>bawaan</a:t>
            </a:r>
            <a:r>
              <a:rPr lang="en-US" dirty="0" smtClean="0"/>
              <a:t> (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kongenital</a:t>
            </a:r>
            <a:r>
              <a:rPr lang="en-US" dirty="0" smtClean="0"/>
              <a:t>).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yang </a:t>
            </a:r>
            <a:r>
              <a:rPr lang="en-US" dirty="0" err="1" smtClean="0"/>
              <a:t>merokok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alkohol</a:t>
            </a:r>
            <a:r>
              <a:rPr lang="en-US" dirty="0" smtClean="0"/>
              <a:t> (</a:t>
            </a:r>
            <a:r>
              <a:rPr lang="en-US" dirty="0" err="1" smtClean="0"/>
              <a:t>Bobak</a:t>
            </a:r>
            <a:r>
              <a:rPr lang="en-US" dirty="0" smtClean="0"/>
              <a:t>, 2007).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848600" cy="3508977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/>
              <a:t>fisik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, yang </a:t>
            </a:r>
            <a:r>
              <a:rPr lang="en-US" dirty="0" err="1" smtClean="0"/>
              <a:t>mengkondisikan</a:t>
            </a:r>
            <a:r>
              <a:rPr lang="en-US" dirty="0" smtClean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smtClean="0"/>
              <a:t>lama</a:t>
            </a:r>
            <a:r>
              <a:rPr lang="en-US" dirty="0"/>
              <a:t>,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mengangkat</a:t>
            </a:r>
            <a:r>
              <a:rPr lang="en-US" dirty="0"/>
              <a:t> </a:t>
            </a:r>
            <a:r>
              <a:rPr lang="en-US" dirty="0" err="1"/>
              <a:t>beban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/>
              <a:t>preterm.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tekanan</a:t>
            </a:r>
            <a:r>
              <a:rPr lang="en-US" dirty="0"/>
              <a:t> mental (stress)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kejadian</a:t>
            </a:r>
            <a:r>
              <a:rPr lang="en-US" dirty="0"/>
              <a:t> preterm. </a:t>
            </a:r>
          </a:p>
        </p:txBody>
      </p:sp>
    </p:spTree>
    <p:extLst>
      <p:ext uri="{BB962C8B-B14F-4D97-AF65-F5344CB8AC3E}">
        <p14:creationId xmlns:p14="http://schemas.microsoft.com/office/powerpoint/2010/main" val="7157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pPr algn="ctr"/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preterm,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paritas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preterm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3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24744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METODE PENELITIAN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46102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survey </a:t>
            </a:r>
            <a:r>
              <a:rPr lang="en-US" dirty="0" err="1" smtClean="0"/>
              <a:t>analitik</a:t>
            </a:r>
            <a:endParaRPr lang="en-US" dirty="0" smtClean="0"/>
          </a:p>
          <a:p>
            <a:pPr algn="just"/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smtClean="0"/>
              <a:t>case </a:t>
            </a:r>
            <a:r>
              <a:rPr lang="en-US" i="1" dirty="0"/>
              <a:t>control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i="1" dirty="0" err="1" smtClean="0"/>
              <a:t>retrospektif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pembandingkan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yang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/>
              <a:t>yang </a:t>
            </a:r>
            <a:r>
              <a:rPr lang="en-US" dirty="0" err="1" smtClean="0"/>
              <a:t>lalu</a:t>
            </a:r>
            <a:endParaRPr lang="en-US" dirty="0" smtClean="0"/>
          </a:p>
          <a:p>
            <a:pPr algn="just"/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lembar</a:t>
            </a:r>
            <a:r>
              <a:rPr lang="en-US" dirty="0" smtClean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/>
              <a:t>data </a:t>
            </a:r>
            <a:r>
              <a:rPr lang="en-US" dirty="0" err="1" smtClean="0"/>
              <a:t>sekunder</a:t>
            </a:r>
            <a:endParaRPr lang="en-US" dirty="0" smtClean="0"/>
          </a:p>
          <a:p>
            <a:pPr algn="just"/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, </a:t>
            </a:r>
            <a:r>
              <a:rPr lang="en-US" dirty="0" err="1"/>
              <a:t>paritas</a:t>
            </a:r>
            <a:r>
              <a:rPr lang="en-US" dirty="0"/>
              <a:t>,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/>
              <a:t>preterm, status </a:t>
            </a:r>
            <a:r>
              <a:rPr lang="en-US" dirty="0" err="1"/>
              <a:t>gizi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/>
              <a:t>preterm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3508977"/>
          </a:xfrm>
        </p:spPr>
        <p:txBody>
          <a:bodyPr>
            <a:normAutofit/>
          </a:bodyPr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bersalin</a:t>
            </a:r>
            <a:r>
              <a:rPr lang="en-US" dirty="0"/>
              <a:t> preterm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smtClean="0"/>
              <a:t>77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/>
              <a:t>77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/>
              <a:t>bersalin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preterm</a:t>
            </a:r>
            <a:endParaRPr lang="en-US" dirty="0" smtClean="0"/>
          </a:p>
          <a:p>
            <a:r>
              <a:rPr lang="en-US" dirty="0" err="1" smtClean="0"/>
              <a:t>Teknik</a:t>
            </a:r>
            <a:r>
              <a:rPr lang="en-US" dirty="0" smtClean="0"/>
              <a:t> sampling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i="1" dirty="0" smtClean="0"/>
              <a:t>systematic random sampling</a:t>
            </a:r>
          </a:p>
          <a:p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err="1"/>
              <a:t>uji</a:t>
            </a:r>
            <a:r>
              <a:rPr lang="en-US" i="1" dirty="0"/>
              <a:t>  </a:t>
            </a:r>
            <a:r>
              <a:rPr lang="en-US" i="1" dirty="0" smtClean="0"/>
              <a:t>Chi-Square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463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762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HASIL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80" y="1752600"/>
            <a:ext cx="7963020" cy="4080029"/>
          </a:xfrm>
        </p:spPr>
        <p:txBody>
          <a:bodyPr/>
          <a:lstStyle/>
          <a:p>
            <a:pPr marL="68580" indent="0" algn="just">
              <a:buNone/>
            </a:pPr>
            <a:r>
              <a:rPr lang="en-US" sz="2800" b="1" dirty="0" err="1" smtClean="0"/>
              <a:t>Analisis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univariat</a:t>
            </a:r>
            <a:endParaRPr lang="en-US" sz="2800" b="1" dirty="0" smtClean="0"/>
          </a:p>
          <a:p>
            <a:pPr marL="68580" indent="0" algn="just">
              <a:buNone/>
            </a:pPr>
            <a:endParaRPr lang="en-US" dirty="0"/>
          </a:p>
          <a:p>
            <a:pPr marL="68580" indent="0" algn="just">
              <a:buNone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/>
              <a:t>83 (53,9%), </a:t>
            </a:r>
            <a:r>
              <a:rPr lang="en-US" dirty="0" err="1"/>
              <a:t>paritas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/>
              <a:t>83 (53,9%),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sebanyak</a:t>
            </a:r>
            <a:r>
              <a:rPr lang="en-US" dirty="0"/>
              <a:t> 87 (56,5%),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dirty="0"/>
              <a:t>preterm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</a:t>
            </a:r>
            <a:r>
              <a:rPr lang="en-US" dirty="0" smtClean="0"/>
              <a:t>101 </a:t>
            </a:r>
            <a:r>
              <a:rPr lang="en-US" dirty="0"/>
              <a:t>(65,6%) </a:t>
            </a:r>
            <a:r>
              <a:rPr lang="en-US" dirty="0" err="1"/>
              <a:t>dan</a:t>
            </a:r>
            <a:r>
              <a:rPr lang="en-US" dirty="0"/>
              <a:t> status </a:t>
            </a:r>
            <a:r>
              <a:rPr lang="en-US" dirty="0" err="1"/>
              <a:t>gizi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/>
              <a:t>93 (60,4%).</a:t>
            </a:r>
          </a:p>
        </p:txBody>
      </p:sp>
    </p:spTree>
    <p:extLst>
      <p:ext uri="{BB962C8B-B14F-4D97-AF65-F5344CB8AC3E}">
        <p14:creationId xmlns:p14="http://schemas.microsoft.com/office/powerpoint/2010/main" val="103250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6256" y="2286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/>
              <a:t>Analisis</a:t>
            </a:r>
            <a:r>
              <a:rPr lang="en-US" sz="3600" dirty="0"/>
              <a:t> </a:t>
            </a:r>
            <a:r>
              <a:rPr lang="en-US" sz="3600" dirty="0" err="1" smtClean="0"/>
              <a:t>bivariat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876800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err="1"/>
              <a:t>Hubungan</a:t>
            </a:r>
            <a:r>
              <a:rPr lang="en-US" b="1" dirty="0"/>
              <a:t> </a:t>
            </a:r>
            <a:r>
              <a:rPr lang="en-US" b="1" dirty="0" err="1"/>
              <a:t>Usia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Kejadian</a:t>
            </a:r>
            <a:r>
              <a:rPr lang="en-US" b="1" dirty="0"/>
              <a:t> </a:t>
            </a:r>
            <a:r>
              <a:rPr lang="en-US" b="1" dirty="0" err="1" smtClean="0"/>
              <a:t>Persalinan</a:t>
            </a:r>
            <a:r>
              <a:rPr lang="en-US" b="1" dirty="0" smtClean="0"/>
              <a:t> </a:t>
            </a:r>
            <a:r>
              <a:rPr lang="en-US" b="1" dirty="0"/>
              <a:t>Preterm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76" y="2362200"/>
            <a:ext cx="3616624" cy="330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0" y="3150273"/>
            <a:ext cx="4038600" cy="2031325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Responden</a:t>
            </a:r>
            <a:r>
              <a:rPr lang="en-US" dirty="0" smtClean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/>
              <a:t>yaitu</a:t>
            </a:r>
            <a:r>
              <a:rPr lang="en-US" dirty="0"/>
              <a:t> 51 (66,2%)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persalinan</a:t>
            </a:r>
            <a:r>
              <a:rPr lang="en-US" dirty="0"/>
              <a:t> preterm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berisiko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45 (58,4%).</a:t>
            </a:r>
          </a:p>
        </p:txBody>
      </p:sp>
    </p:spTree>
    <p:extLst>
      <p:ext uri="{BB962C8B-B14F-4D97-AF65-F5344CB8AC3E}">
        <p14:creationId xmlns:p14="http://schemas.microsoft.com/office/powerpoint/2010/main" val="74509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4372</TotalTime>
  <Words>1040</Words>
  <Application>Microsoft Office PowerPoint</Application>
  <PresentationFormat>On-screen Show (4:3)</PresentationFormat>
  <Paragraphs>96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TELAAH JURNAL</vt:lpstr>
      <vt:lpstr> FAKTOR-FAKTOR YANG MEMPENGARUHI PERSALINAN PRETERM DI RSUD Prof. Dr. MARGONO SOEKARJO PURWOKERTO</vt:lpstr>
      <vt:lpstr>Pendahuluan </vt:lpstr>
      <vt:lpstr>PowerPoint Presentation</vt:lpstr>
      <vt:lpstr>Tujuan Penelitian</vt:lpstr>
      <vt:lpstr>METODE PENELITIAN</vt:lpstr>
      <vt:lpstr>PowerPoint Presentation</vt:lpstr>
      <vt:lpstr>HASIL</vt:lpstr>
      <vt:lpstr>Analisis bivariat</vt:lpstr>
      <vt:lpstr>PowerPoint Presentation</vt:lpstr>
      <vt:lpstr>PowerPoint Presentation</vt:lpstr>
      <vt:lpstr>PowerPoint Presentation</vt:lpstr>
      <vt:lpstr>PowerPoint Presentation</vt:lpstr>
      <vt:lpstr>Analisis multivariat</vt:lpstr>
      <vt:lpstr>PowerPoint Presentation</vt:lpstr>
      <vt:lpstr>PowerPoint Presentation</vt:lpstr>
      <vt:lpstr>PowerPoint Presentation</vt:lpstr>
      <vt:lpstr>PowerPoint Presentation</vt:lpstr>
      <vt:lpstr>Paparan Asap Rokok dalam Rumah Terhadap Risiko Peningkatan Kelahiran Bayi Prematur di Kota Denpasar</vt:lpstr>
      <vt:lpstr>Pendahuluan </vt:lpstr>
      <vt:lpstr>Tujuan penelitian</vt:lpstr>
      <vt:lpstr>Metode Penelitian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TELAAH JURNAL</dc:title>
  <dc:creator>Dina</dc:creator>
  <cp:lastModifiedBy>Dina</cp:lastModifiedBy>
  <cp:revision>29</cp:revision>
  <dcterms:created xsi:type="dcterms:W3CDTF">2020-11-17T07:09:59Z</dcterms:created>
  <dcterms:modified xsi:type="dcterms:W3CDTF">2020-12-08T13:56:51Z</dcterms:modified>
</cp:coreProperties>
</file>